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424" r:id="rId3"/>
    <p:sldId id="425" r:id="rId4"/>
    <p:sldId id="426" r:id="rId5"/>
    <p:sldId id="262" r:id="rId6"/>
    <p:sldId id="427" r:id="rId7"/>
    <p:sldId id="264" r:id="rId8"/>
    <p:sldId id="265" r:id="rId9"/>
    <p:sldId id="428" r:id="rId10"/>
    <p:sldId id="267" r:id="rId11"/>
    <p:sldId id="268" r:id="rId12"/>
    <p:sldId id="269" r:id="rId13"/>
    <p:sldId id="429" r:id="rId14"/>
    <p:sldId id="271" r:id="rId15"/>
    <p:sldId id="440" r:id="rId16"/>
    <p:sldId id="273" r:id="rId17"/>
    <p:sldId id="439" r:id="rId18"/>
    <p:sldId id="257" r:id="rId19"/>
    <p:sldId id="258" r:id="rId20"/>
    <p:sldId id="259" r:id="rId21"/>
    <p:sldId id="260" r:id="rId22"/>
    <p:sldId id="261" r:id="rId23"/>
    <p:sldId id="430" r:id="rId24"/>
    <p:sldId id="263" r:id="rId25"/>
    <p:sldId id="431" r:id="rId26"/>
    <p:sldId id="432" r:id="rId27"/>
    <p:sldId id="266" r:id="rId28"/>
    <p:sldId id="433" r:id="rId29"/>
    <p:sldId id="434" r:id="rId30"/>
    <p:sldId id="435" r:id="rId31"/>
    <p:sldId id="270" r:id="rId32"/>
    <p:sldId id="436" r:id="rId33"/>
    <p:sldId id="437" r:id="rId34"/>
    <p:sldId id="438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7551"/>
  </p:normalViewPr>
  <p:slideViewPr>
    <p:cSldViewPr snapToGrid="0" snapToObjects="1">
      <p:cViewPr varScale="1">
        <p:scale>
          <a:sx n="78" d="100"/>
          <a:sy n="78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570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4094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73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15708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4" name="Shape 8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62570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2250"/>
              </a:spcBef>
            </a:lvl1pPr>
            <a:lvl2pPr>
              <a:spcBef>
                <a:spcPts val="2250"/>
              </a:spcBef>
            </a:lvl2pPr>
            <a:lvl3pPr>
              <a:spcBef>
                <a:spcPts val="2250"/>
              </a:spcBef>
            </a:lvl3pPr>
            <a:lvl4pPr>
              <a:spcBef>
                <a:spcPts val="2250"/>
              </a:spcBef>
            </a:lvl4pPr>
            <a:lvl5pPr>
              <a:spcBef>
                <a:spcPts val="2250"/>
              </a:spcBef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5460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eirotis.com/research/publications/get-another-label-improving-data-quality-and-data-mining-using-multiple-noisy-labelers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19538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583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30081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7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7980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23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7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4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6754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781732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011715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" name="Compute labels using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61" name="Compute labels using majority vote"/>
            <p:cNvSpPr txBox="1"/>
            <p:nvPr/>
          </p:nvSpPr>
          <p:spPr>
            <a:xfrm>
              <a:off x="50800" y="781732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Compute labels using majority vote</a:t>
              </a:r>
            </a:p>
          </p:txBody>
        </p:sp>
        <p:pic>
          <p:nvPicPr>
            <p:cNvPr id="160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3469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3" name="Normalize label probabilities"/>
          <p:cNvGrpSpPr/>
          <p:nvPr/>
        </p:nvGrpSpPr>
        <p:grpSpPr>
          <a:xfrm rot="20255370">
            <a:off x="1672956" y="1671853"/>
            <a:ext cx="2875168" cy="982267"/>
            <a:chOff x="0" y="0"/>
            <a:chExt cx="4089126" cy="1397001"/>
          </a:xfrm>
        </p:grpSpPr>
        <p:sp>
          <p:nvSpPr>
            <p:cNvPr id="172" name="Normalize label probabilities"/>
            <p:cNvSpPr txBox="1"/>
            <p:nvPr/>
          </p:nvSpPr>
          <p:spPr>
            <a:xfrm>
              <a:off x="50799" y="508681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Normalize label probabilities</a:t>
              </a:r>
            </a:p>
          </p:txBody>
        </p:sp>
        <p:pic>
          <p:nvPicPr>
            <p:cNvPr id="171" name="Normalize label probabilities Normalize label probabilities" descr="Normalize label probabilities Normalize label probabiliti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3970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46557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4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83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182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6926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5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94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193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01799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6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05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04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8537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17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16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15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90983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8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27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26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18178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9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238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237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7672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0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249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248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15735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1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60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259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3249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2.71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72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71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270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3518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3" name="Renormalize label probabilities"/>
          <p:cNvGrpSpPr/>
          <p:nvPr/>
        </p:nvGrpSpPr>
        <p:grpSpPr>
          <a:xfrm rot="20255370">
            <a:off x="1672956" y="1671853"/>
            <a:ext cx="2875168" cy="982267"/>
            <a:chOff x="0" y="0"/>
            <a:chExt cx="4089126" cy="1397001"/>
          </a:xfrm>
        </p:grpSpPr>
        <p:sp>
          <p:nvSpPr>
            <p:cNvPr id="282" name="Renormalize label probabilities"/>
            <p:cNvSpPr txBox="1"/>
            <p:nvPr/>
          </p:nvSpPr>
          <p:spPr>
            <a:xfrm>
              <a:off x="50799" y="508681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label probabilities</a:t>
              </a:r>
            </a:p>
          </p:txBody>
        </p:sp>
        <p:pic>
          <p:nvPicPr>
            <p:cNvPr id="281" name="Renormalize label probabilities Renormalize label probabilities" descr="Renormalize label probabilities Renormalize label probabiliti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3970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764218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0.32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0.48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0.49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0.49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94" name="Iterate until no more boxes on the questionnair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93" name="Iterate until no more boxes on the questionnair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until no more boxes on the questionnaire</a:t>
              </a:r>
            </a:p>
          </p:txBody>
        </p:sp>
        <p:pic>
          <p:nvPicPr>
            <p:cNvPr id="292" name="Iterate until no more boxes on the questionnaire Iterate until no more boxes on the questionnaire" descr="Iterate until no more boxes on the questionnaire Iterate until no more boxes on the questionnair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3304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05" name="Iterate until…$&amp;@!#!…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04" name="Iterate until…$&amp;@!#!…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until…$&amp;@!#!</a:t>
              </a:r>
            </a:p>
            <a:p>
              <a:r>
                <a:rPr sz="1266"/>
                <a:t>Whatever, just turn it in…</a:t>
              </a:r>
            </a:p>
          </p:txBody>
        </p:sp>
        <p:pic>
          <p:nvPicPr>
            <p:cNvPr id="303" name="Iterate until…$&amp;@!#!… Iterate until…$&amp;@!#!Whatever, just turn it in…" descr="Iterate until…$&amp;@!#!… Iterate until…$&amp;@!#!Whatever, just turn it in…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1528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16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315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314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9087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27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26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2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33430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7106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49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48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47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185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/>
              <a:t>Examined application to medical diagnosis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has different questions. Patient may describe history differently. Doctors may classify symptoms differently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60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59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58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65516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71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70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69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07407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07751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93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92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391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8901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03914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15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14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13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32095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6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25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24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7769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02951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48" name="Iterate forever…because now all is well and good in the world.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forever…because now all is well and good in the world.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185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452623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8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EM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EM Algorithm</a:t>
            </a:r>
          </a:p>
        </p:txBody>
      </p:sp>
      <p:sp>
        <p:nvSpPr>
          <p:cNvPr id="836" name="Re-Calculate Worker Scores over two steps:…"/>
          <p:cNvSpPr txBox="1">
            <a:spLocks noGrp="1"/>
          </p:cNvSpPr>
          <p:nvPr>
            <p:ph type="body" idx="1"/>
          </p:nvPr>
        </p:nvSpPr>
        <p:spPr>
          <a:xfrm>
            <a:off x="1190626" y="1893141"/>
            <a:ext cx="9810750" cy="425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531" dirty="0"/>
              <a:t>Re-Calculate Worker Scores over two steps:</a:t>
            </a:r>
          </a:p>
          <a:p>
            <a:pPr lvl="1">
              <a:buSzPct val="166666"/>
              <a:buAutoNum type="arabicPeriod"/>
            </a:pPr>
            <a:r>
              <a:rPr sz="2531" dirty="0"/>
              <a:t>Estimate the probability that each answer is correct, using labels from multiple workers weighted by the probability that they are correct</a:t>
            </a:r>
          </a:p>
          <a:p>
            <a:pPr lvl="1">
              <a:buSzPct val="166666"/>
              <a:buAutoNum type="arabicPeriod"/>
            </a:pPr>
            <a:r>
              <a:rPr sz="2531" dirty="0"/>
              <a:t>Estimate the quality of the workers by comparing their submitted answers to the inferred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34228798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onfusion Matrix gives us work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728"/>
            </a:lvl1pPr>
          </a:lstStyle>
          <a:p>
            <a:r>
              <a:t>Confusion Matrix gives us worker error</a:t>
            </a:r>
          </a:p>
        </p:txBody>
      </p:sp>
      <p:sp>
        <p:nvSpPr>
          <p:cNvPr id="839" name="From the confusion matrix we can measure the overall error rate for each wor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From the confusion matrix we can measure the overall error rate for each worker</a:t>
            </a:r>
          </a:p>
          <a:p>
            <a:r>
              <a:t>Sum of the non-diagonal elements of the confusion matrix (weighted by the priors)</a:t>
            </a:r>
          </a:p>
          <a:p>
            <a:r>
              <a:t>This results in a single, scalar value as the quality score for each worker</a:t>
            </a:r>
          </a:p>
        </p:txBody>
      </p:sp>
    </p:spTree>
    <p:extLst>
      <p:ext uri="{BB962C8B-B14F-4D97-AF65-F5344CB8AC3E}">
        <p14:creationId xmlns:p14="http://schemas.microsoft.com/office/powerpoint/2010/main" val="115728536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" name="Table"/>
          <p:cNvGraphicFramePr/>
          <p:nvPr/>
        </p:nvGraphicFramePr>
        <p:xfrm>
          <a:off x="453310" y="2022643"/>
          <a:ext cx="4619622" cy="1743029"/>
        </p:xfrm>
        <a:graphic>
          <a:graphicData uri="http://schemas.openxmlformats.org/drawingml/2006/table">
            <a:tbl>
              <a:tblPr/>
              <a:tblGrid>
                <a:gridCol w="153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2" name="Table"/>
          <p:cNvGraphicFramePr/>
          <p:nvPr/>
        </p:nvGraphicFramePr>
        <p:xfrm>
          <a:off x="453311" y="4079447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33%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67%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3" name="Table"/>
          <p:cNvGraphicFramePr/>
          <p:nvPr/>
        </p:nvGraphicFramePr>
        <p:xfrm>
          <a:off x="6240964" y="2022643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4" name="Table"/>
          <p:cNvGraphicFramePr/>
          <p:nvPr/>
        </p:nvGraphicFramePr>
        <p:xfrm>
          <a:off x="6240964" y="4022255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5" name="100"/>
          <p:cNvSpPr txBox="1"/>
          <p:nvPr/>
        </p:nvSpPr>
        <p:spPr>
          <a:xfrm>
            <a:off x="5157893" y="2707787"/>
            <a:ext cx="937757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100</a:t>
            </a:r>
          </a:p>
        </p:txBody>
      </p:sp>
      <p:sp>
        <p:nvSpPr>
          <p:cNvPr id="846" name="33"/>
          <p:cNvSpPr txBox="1"/>
          <p:nvPr/>
        </p:nvSpPr>
        <p:spPr>
          <a:xfrm>
            <a:off x="5298214" y="4599935"/>
            <a:ext cx="657231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33</a:t>
            </a:r>
          </a:p>
        </p:txBody>
      </p:sp>
      <p:sp>
        <p:nvSpPr>
          <p:cNvPr id="847" name="0"/>
          <p:cNvSpPr txBox="1"/>
          <p:nvPr/>
        </p:nvSpPr>
        <p:spPr>
          <a:xfrm>
            <a:off x="11364143" y="2707787"/>
            <a:ext cx="376706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0</a:t>
            </a:r>
          </a:p>
        </p:txBody>
      </p:sp>
      <p:sp>
        <p:nvSpPr>
          <p:cNvPr id="848" name="200"/>
          <p:cNvSpPr txBox="1"/>
          <p:nvPr/>
        </p:nvSpPr>
        <p:spPr>
          <a:xfrm>
            <a:off x="11090511" y="4542743"/>
            <a:ext cx="937757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200</a:t>
            </a:r>
          </a:p>
        </p:txBody>
      </p:sp>
      <p:sp>
        <p:nvSpPr>
          <p:cNvPr id="849" name="Worker Error"/>
          <p:cNvSpPr txBox="1"/>
          <p:nvPr/>
        </p:nvSpPr>
        <p:spPr>
          <a:xfrm>
            <a:off x="4771324" y="239613"/>
            <a:ext cx="2844753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Worker Error</a:t>
            </a:r>
          </a:p>
        </p:txBody>
      </p:sp>
    </p:spTree>
    <p:extLst>
      <p:ext uri="{BB962C8B-B14F-4D97-AF65-F5344CB8AC3E}">
        <p14:creationId xmlns:p14="http://schemas.microsoft.com/office/powerpoint/2010/main" val="108035488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Table"/>
          <p:cNvGraphicFramePr/>
          <p:nvPr/>
        </p:nvGraphicFramePr>
        <p:xfrm>
          <a:off x="306805" y="1262167"/>
          <a:ext cx="11578391" cy="5136126"/>
        </p:xfrm>
        <a:graphic>
          <a:graphicData uri="http://schemas.openxmlformats.org/drawingml/2006/table">
            <a:tbl>
              <a:tblPr/>
              <a:tblGrid>
                <a:gridCol w="284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91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panda-cam.gov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391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2" name="Is worker5 the worst?"/>
          <p:cNvSpPr txBox="1">
            <a:spLocks noGrp="1"/>
          </p:cNvSpPr>
          <p:nvPr>
            <p:ph type="title"/>
          </p:nvPr>
        </p:nvSpPr>
        <p:spPr>
          <a:xfrm>
            <a:off x="1295297" y="105"/>
            <a:ext cx="9559714" cy="6568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7224"/>
            </a:lvl1pPr>
          </a:lstStyle>
          <a:p>
            <a:r>
              <a:t>Is worker5 the worst?</a:t>
            </a:r>
          </a:p>
        </p:txBody>
      </p:sp>
    </p:spTree>
    <p:extLst>
      <p:ext uri="{BB962C8B-B14F-4D97-AF65-F5344CB8AC3E}">
        <p14:creationId xmlns:p14="http://schemas.microsoft.com/office/powerpoint/2010/main" val="3058537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381339605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Bias versus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</p:txBody>
      </p:sp>
      <p:sp>
        <p:nvSpPr>
          <p:cNvPr id="860" name="Error rate alone is not sufficient to measure the inherent value of a work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775107" indent="-498283" defTabSz="509356">
              <a:spcBef>
                <a:spcPts val="2062"/>
              </a:spcBef>
              <a:defRPr sz="3906"/>
            </a:pPr>
            <a:r>
              <a:t>Error rate alone is not sufficient to measure the inherent value of a worker.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For example, workers may be careful but biased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In a non-binary case, this is more apparent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167483831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Bias versus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</p:txBody>
      </p:sp>
      <p:sp>
        <p:nvSpPr>
          <p:cNvPr id="863" name="Parents with young children tend to be more conserva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775107" indent="-498283" defTabSz="509356">
              <a:spcBef>
                <a:spcPts val="2062"/>
              </a:spcBef>
              <a:defRPr sz="3906"/>
            </a:pPr>
            <a:r>
              <a:t>Parents with young children tend to be more conservative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They tend to classify PG-rated sites as R-rated sites, and R-rated sites as X-rated.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Such workers give consistently and predictably incorrect answers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It is possible to automatically correct for bias</a:t>
            </a:r>
          </a:p>
        </p:txBody>
      </p:sp>
    </p:spTree>
    <p:extLst>
      <p:ext uri="{BB962C8B-B14F-4D97-AF65-F5344CB8AC3E}">
        <p14:creationId xmlns:p14="http://schemas.microsoft.com/office/powerpoint/2010/main" val="314976174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</a:t>
            </a:r>
          </a:p>
        </p:txBody>
      </p:sp>
      <p:sp>
        <p:nvSpPr>
          <p:cNvPr id="866" name="Unlike with spammers, with biased workers it is possible to “reverse” the errors…"/>
          <p:cNvSpPr txBox="1">
            <a:spLocks noGrp="1"/>
          </p:cNvSpPr>
          <p:nvPr>
            <p:ph type="body" idx="1"/>
          </p:nvPr>
        </p:nvSpPr>
        <p:spPr>
          <a:xfrm>
            <a:off x="1190626" y="1563153"/>
            <a:ext cx="9810750" cy="51161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Unlike with spammers, with biased workers it is possible to “reverse” the errors 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We can recover a label assignment of much higher quality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In the presence of systematic bias, the naive measurement of error rate results in underestimates of the true quality of the worker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This potentially leads to incorrect rejections and blocks of legitimate workers</a:t>
            </a:r>
          </a:p>
        </p:txBody>
      </p:sp>
    </p:spTree>
    <p:extLst>
      <p:ext uri="{BB962C8B-B14F-4D97-AF65-F5344CB8AC3E}">
        <p14:creationId xmlns:p14="http://schemas.microsoft.com/office/powerpoint/2010/main" val="401189502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For more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more details</a:t>
            </a:r>
          </a:p>
        </p:txBody>
      </p:sp>
      <p:sp>
        <p:nvSpPr>
          <p:cNvPr id="869" name="Check out two papers by Panos Ipeirotis and his collabo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33435" indent="-471493" defTabSz="481971">
              <a:spcBef>
                <a:spcPts val="1969"/>
              </a:spcBef>
              <a:defRPr sz="3696"/>
            </a:pPr>
            <a:r>
              <a:t>Check out two papers by Panos Ipeirotis and his collaborators</a:t>
            </a:r>
          </a:p>
          <a:p>
            <a:pPr marL="733435" indent="-471493" defTabSz="481971">
              <a:spcBef>
                <a:spcPts val="1969"/>
              </a:spcBef>
              <a:defRPr sz="3696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Managing Crowdsourcing Workers </a:t>
            </a:r>
            <a:br/>
            <a:r>
              <a:rPr i="0">
                <a:latin typeface="Helvetica Neue Light"/>
                <a:ea typeface="Helvetica Neue Light"/>
                <a:cs typeface="Helvetica Neue Light"/>
                <a:sym typeface="Helvetica Neue Light"/>
              </a:rPr>
              <a:t>discusses separating error and bias</a:t>
            </a:r>
          </a:p>
          <a:p>
            <a:pPr marL="733435" indent="-471493" defTabSz="481971">
              <a:spcBef>
                <a:spcPts val="1969"/>
              </a:spcBef>
              <a:defRPr sz="3696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"/>
              </a:rPr>
              <a:t>Get Another Label? Improving Data Quality and Data Mining Using Multiple, Noisy Labelers</a:t>
            </a:r>
            <a:r>
              <a:t> </a:t>
            </a:r>
            <a:br/>
            <a:r>
              <a:rPr i="0">
                <a:latin typeface="Helvetica Neue Light"/>
                <a:ea typeface="Helvetica Neue Light"/>
                <a:cs typeface="Helvetica Neue Light"/>
                <a:sym typeface="Helvetica Neue Light"/>
              </a:rPr>
              <a:t>discusses how noisy judgements can be, with us still getting good quality results</a:t>
            </a:r>
          </a:p>
        </p:txBody>
      </p:sp>
    </p:spTree>
    <p:extLst>
      <p:ext uri="{BB962C8B-B14F-4D97-AF65-F5344CB8AC3E}">
        <p14:creationId xmlns:p14="http://schemas.microsoft.com/office/powerpoint/2010/main" val="16388276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</a:t>
            </a:r>
          </a:p>
          <a:p>
            <a:r>
              <a:rPr lang="en-US" dirty="0"/>
              <a:t>Simply count the misdiagnoses and divide by the total number of diagnoses 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1842160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>
            <p:extLst>
              <p:ext uri="{D42A27DB-BD31-4B8C-83A1-F6EECF244321}">
                <p14:modId xmlns:p14="http://schemas.microsoft.com/office/powerpoint/2010/main" val="2420584668"/>
              </p:ext>
            </p:extLst>
          </p:nvPr>
        </p:nvGraphicFramePr>
        <p:xfrm>
          <a:off x="2108968" y="173159"/>
          <a:ext cx="7974063" cy="6096584"/>
        </p:xfrm>
        <a:graphic>
          <a:graphicData uri="http://schemas.openxmlformats.org/drawingml/2006/table">
            <a:tbl>
              <a:tblPr/>
              <a:tblGrid>
                <a:gridCol w="195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185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4780</Words>
  <Application>Microsoft Macintosh PowerPoint</Application>
  <PresentationFormat>Widescreen</PresentationFormat>
  <Paragraphs>3219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PowerPoint Presentation</vt:lpstr>
      <vt:lpstr>Is worker5 the worst?</vt:lpstr>
      <vt:lpstr>Advanced Topics</vt:lpstr>
      <vt:lpstr>Bias versus Error</vt:lpstr>
      <vt:lpstr>Bias versus Error</vt:lpstr>
      <vt:lpstr>Implications</vt:lpstr>
      <vt:lpstr>For 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 part 3</dc:title>
  <dc:creator>Callison-Burch, Christopher</dc:creator>
  <cp:lastModifiedBy>Callison-Burch, Christopher</cp:lastModifiedBy>
  <cp:revision>3</cp:revision>
  <dcterms:created xsi:type="dcterms:W3CDTF">2021-03-16T16:55:17Z</dcterms:created>
  <dcterms:modified xsi:type="dcterms:W3CDTF">2021-03-16T17:35:39Z</dcterms:modified>
</cp:coreProperties>
</file>